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sldIdLst>
    <p:sldId id="292" r:id="rId2"/>
    <p:sldId id="288" r:id="rId3"/>
    <p:sldId id="293" r:id="rId4"/>
    <p:sldId id="294" r:id="rId5"/>
    <p:sldId id="297" r:id="rId6"/>
    <p:sldId id="295" r:id="rId7"/>
    <p:sldId id="296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89" r:id="rId18"/>
    <p:sldId id="307" r:id="rId19"/>
    <p:sldId id="315" r:id="rId20"/>
    <p:sldId id="312" r:id="rId21"/>
    <p:sldId id="314" r:id="rId22"/>
    <p:sldId id="313" r:id="rId23"/>
    <p:sldId id="290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1" r:id="rId36"/>
    <p:sldId id="272" r:id="rId37"/>
    <p:sldId id="273" r:id="rId38"/>
    <p:sldId id="274" r:id="rId39"/>
    <p:sldId id="270" r:id="rId40"/>
    <p:sldId id="275" r:id="rId41"/>
    <p:sldId id="276" r:id="rId42"/>
    <p:sldId id="291" r:id="rId43"/>
    <p:sldId id="286" r:id="rId44"/>
    <p:sldId id="308" r:id="rId45"/>
    <p:sldId id="309" r:id="rId46"/>
    <p:sldId id="310" r:id="rId47"/>
    <p:sldId id="283" r:id="rId48"/>
    <p:sldId id="311" r:id="rId49"/>
    <p:sldId id="285" r:id="rId50"/>
    <p:sldId id="282" r:id="rId51"/>
    <p:sldId id="316" r:id="rId52"/>
    <p:sldId id="317" r:id="rId53"/>
    <p:sldId id="318" r:id="rId54"/>
    <p:sldId id="319" r:id="rId55"/>
    <p:sldId id="320" r:id="rId5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648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92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6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022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365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45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782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35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45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532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53040A4-9121-4644-B713-5AE06C4AC1AE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7963D5D-F047-4B8C-A92E-40B6A8146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45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microsoft.com/office/2007/relationships/hdphoto" Target="../media/hdphoto5.wdp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3404"/>
            <a:ext cx="12749163" cy="71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55600" y="4105173"/>
            <a:ext cx="254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Requerimientos funcionales: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704654" y="1394308"/>
            <a:ext cx="73462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Contara con </a:t>
            </a:r>
            <a:r>
              <a:rPr lang="es-MX" dirty="0">
                <a:latin typeface="Söhne"/>
              </a:rPr>
              <a:t>un catálogo completo de los </a:t>
            </a:r>
            <a:r>
              <a:rPr lang="es-MX" dirty="0" smtClean="0">
                <a:latin typeface="Söhne"/>
              </a:rPr>
              <a:t>libros, </a:t>
            </a:r>
            <a:r>
              <a:rPr lang="es-MX" dirty="0">
                <a:latin typeface="Söhne"/>
              </a:rPr>
              <a:t>incluyendo información detallada sobre cada uno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Se tendrá </a:t>
            </a:r>
            <a:r>
              <a:rPr lang="es-MX" dirty="0">
                <a:latin typeface="Söhne"/>
              </a:rPr>
              <a:t>una función de búsqueda avanzada que permita a los usuarios buscar libros por diferentes criterios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La </a:t>
            </a:r>
            <a:r>
              <a:rPr lang="es-MX" dirty="0" smtClean="0">
                <a:latin typeface="Söhne"/>
              </a:rPr>
              <a:t>aplicación contara </a:t>
            </a:r>
            <a:r>
              <a:rPr lang="es-MX" dirty="0">
                <a:latin typeface="Söhne"/>
              </a:rPr>
              <a:t>con medidas adecuadas para garantizar la seguridad y privacidad de la información personal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Contara con </a:t>
            </a:r>
            <a:r>
              <a:rPr lang="es-MX" dirty="0">
                <a:latin typeface="Söhne"/>
              </a:rPr>
              <a:t>una interfaz intuitiva y fácil de usar para que los usuarios puedan navegar por ella sin dificultad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Sera capaz </a:t>
            </a:r>
            <a:r>
              <a:rPr lang="es-MX" dirty="0">
                <a:latin typeface="Söhne"/>
              </a:rPr>
              <a:t>de ofrecer recomendaciones de libros basadas en los intereses y preferencias de cada usuario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989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55600" y="4105173"/>
            <a:ext cx="254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Requerimientos no funcionales: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691954" y="1376928"/>
            <a:ext cx="73462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La aplicación debe ser intuitiva y fácil de usar para usuarios de diferentes niveles de experiencia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Sera </a:t>
            </a:r>
            <a:r>
              <a:rPr lang="es-MX" dirty="0">
                <a:latin typeface="Söhne"/>
              </a:rPr>
              <a:t>rápida y responder de manera eficiente a las acciones del </a:t>
            </a:r>
            <a:r>
              <a:rPr lang="es-MX" dirty="0" smtClean="0">
                <a:latin typeface="Söhne"/>
              </a:rPr>
              <a:t>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Garantiza la </a:t>
            </a:r>
            <a:r>
              <a:rPr lang="es-MX" dirty="0">
                <a:latin typeface="Söhne"/>
              </a:rPr>
              <a:t>seguridad y privacidad de los datos de los usuarios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Es capaz de </a:t>
            </a:r>
            <a:r>
              <a:rPr lang="es-MX" dirty="0">
                <a:latin typeface="Söhne"/>
              </a:rPr>
              <a:t>manejar un crecimiento en el número de usuarios y el volumen de datos sin comprometer su rendimiento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La </a:t>
            </a:r>
            <a:r>
              <a:rPr lang="es-MX" dirty="0">
                <a:latin typeface="Söhne"/>
              </a:rPr>
              <a:t>aplicación debe ser fácil de mantener y actualizar. Esto implica tener un código limpio y bien documentado, utilizar estándares y buenas prácticas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7503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55600" y="4105173"/>
            <a:ext cx="254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Reglas de negocio :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666554" y="832290"/>
            <a:ext cx="7346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Regla de privacidad: </a:t>
            </a:r>
            <a:r>
              <a:rPr lang="es-MX" dirty="0" smtClean="0">
                <a:latin typeface="Söhne"/>
              </a:rPr>
              <a:t>Garantizamos la privacidad de los usuarios y proteger la confidencialidad </a:t>
            </a:r>
            <a:r>
              <a:rPr lang="es-MX" dirty="0">
                <a:latin typeface="Söhne"/>
              </a:rPr>
              <a:t>de su </a:t>
            </a:r>
            <a:r>
              <a:rPr lang="es-MX" dirty="0" smtClean="0">
                <a:latin typeface="Söhne"/>
              </a:rPr>
              <a:t>información </a:t>
            </a:r>
            <a:r>
              <a:rPr lang="es-MX" dirty="0">
                <a:latin typeface="Söhne"/>
              </a:rPr>
              <a:t>personal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Regla de respeto de derechos de autor: </a:t>
            </a:r>
            <a:r>
              <a:rPr lang="es-MX" dirty="0" smtClean="0">
                <a:latin typeface="Söhne"/>
              </a:rPr>
              <a:t>Solo se recomendara </a:t>
            </a:r>
            <a:r>
              <a:rPr lang="es-MX" dirty="0">
                <a:latin typeface="Söhne"/>
              </a:rPr>
              <a:t>libros que cumplan con los derechos de autor y no infrinjan la propiedad intelectual de terceros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Regla de transparencia: </a:t>
            </a:r>
            <a:r>
              <a:rPr lang="es-MX" dirty="0" smtClean="0">
                <a:latin typeface="Söhne"/>
              </a:rPr>
              <a:t>Es transparente </a:t>
            </a:r>
            <a:r>
              <a:rPr lang="es-MX" dirty="0">
                <a:latin typeface="Söhne"/>
              </a:rPr>
              <a:t>en cuanto a cómo se generan las recomendaciones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Regla de imparcialidad: La aplicación debe evitar sesgos injustos en las recomendaciones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Regla de retroalimentación: La aplicación debe permitir a los usuarios proporcionar retroalimentación sobre las recomendaciones recibidas.</a:t>
            </a:r>
          </a:p>
        </p:txBody>
      </p:sp>
    </p:spTree>
    <p:extLst>
      <p:ext uri="{BB962C8B-B14F-4D97-AF65-F5344CB8AC3E}">
        <p14:creationId xmlns:p14="http://schemas.microsoft.com/office/powerpoint/2010/main" val="5021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55600" y="4105173"/>
            <a:ext cx="254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Arquitectura de software:</a:t>
            </a:r>
            <a:endParaRPr lang="es-MX" dirty="0"/>
          </a:p>
        </p:txBody>
      </p:sp>
      <p:pic>
        <p:nvPicPr>
          <p:cNvPr id="7170" name="Picture 2" descr="https://user-images.githubusercontent.com/84793967/256896997-55363b4b-55ae-4d57-916c-a015331429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943800"/>
            <a:ext cx="71437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09297" y="4390742"/>
            <a:ext cx="315675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MX" sz="2800" spc="-6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Diagrama de Gantt 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24914" r="44576" b="12803"/>
          <a:stretch/>
        </p:blipFill>
        <p:spPr>
          <a:xfrm>
            <a:off x="3936045" y="1154421"/>
            <a:ext cx="7433069" cy="46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09297" y="4390742"/>
            <a:ext cx="315675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Casos de Prueba : </a:t>
            </a:r>
            <a:endParaRPr lang="es-MX" sz="2800" spc="-6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931" t="23318" r="8517" b="6683"/>
          <a:stretch/>
        </p:blipFill>
        <p:spPr>
          <a:xfrm>
            <a:off x="3688108" y="1312421"/>
            <a:ext cx="8006518" cy="35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09297" y="4390742"/>
            <a:ext cx="315675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Reporte de Avance:</a:t>
            </a:r>
            <a:endParaRPr lang="es-MX" sz="2800" spc="-6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745" t="14505" r="17709" b="9952"/>
          <a:stretch/>
        </p:blipFill>
        <p:spPr>
          <a:xfrm>
            <a:off x="3763094" y="1304869"/>
            <a:ext cx="8137921" cy="43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84791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148" t="20240" r="81716" b="59760"/>
          <a:stretch/>
        </p:blipFill>
        <p:spPr>
          <a:xfrm>
            <a:off x="3587263" y="829992"/>
            <a:ext cx="2859531" cy="2124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9700" t="34769" r="20383" b="41791"/>
          <a:stretch/>
        </p:blipFill>
        <p:spPr>
          <a:xfrm>
            <a:off x="4009293" y="3545061"/>
            <a:ext cx="6524034" cy="16599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0092" t="36116" r="26448" b="34858"/>
          <a:stretch/>
        </p:blipFill>
        <p:spPr>
          <a:xfrm>
            <a:off x="5627077" y="1420838"/>
            <a:ext cx="6175232" cy="1885070"/>
          </a:xfrm>
          <a:prstGeom prst="rect">
            <a:avLst/>
          </a:prstGeom>
        </p:spPr>
      </p:pic>
      <p:pic>
        <p:nvPicPr>
          <p:cNvPr id="9" name="Picture 2" descr="LOGO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36337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6655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8826" t="34279" r="30034" b="17644"/>
          <a:stretch/>
        </p:blipFill>
        <p:spPr>
          <a:xfrm>
            <a:off x="3648637" y="835973"/>
            <a:ext cx="4619886" cy="2441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9501" t="32207" r="10928" b="13036"/>
          <a:stretch/>
        </p:blipFill>
        <p:spPr>
          <a:xfrm>
            <a:off x="3648636" y="3185800"/>
            <a:ext cx="7155351" cy="3166243"/>
          </a:xfrm>
          <a:prstGeom prst="rect">
            <a:avLst/>
          </a:prstGeom>
        </p:spPr>
      </p:pic>
      <p:pic>
        <p:nvPicPr>
          <p:cNvPr id="8" name="Picture 2" descr="LOGO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6655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8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28624" r="80088" b="45146"/>
          <a:stretch/>
        </p:blipFill>
        <p:spPr>
          <a:xfrm>
            <a:off x="4114968" y="2411292"/>
            <a:ext cx="2700853" cy="2000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1526" t="32740" r="80756" b="53414"/>
          <a:stretch/>
        </p:blipFill>
        <p:spPr>
          <a:xfrm>
            <a:off x="7055138" y="2672863"/>
            <a:ext cx="3361879" cy="14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00983" y="243206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smtClean="0">
                <a:latin typeface="Söhne"/>
              </a:rPr>
              <a:t>El </a:t>
            </a:r>
            <a:r>
              <a:rPr lang="es-MX" dirty="0">
                <a:latin typeface="Söhne"/>
              </a:rPr>
              <a:t>objetivo de la empresa es crear aplicaciones tecnológicas personalizadas y de alta calidad que satisfagan las necesidades específicas de sus clientes, proporcionando soluciones innovadoras y eficientes para mejorar sus procesos y experiencias.</a:t>
            </a:r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939226" y="40924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Objetivo :</a:t>
            </a:r>
            <a:endParaRPr lang="es-MX" dirty="0"/>
          </a:p>
        </p:txBody>
      </p:sp>
      <p:pic>
        <p:nvPicPr>
          <p:cNvPr id="1028" name="Picture 4" descr="LogoEm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914" y1="76205" x2="11914" y2="76205"/>
                        <a14:foregroundMark x1="18474" y1="76807" x2="18474" y2="76807"/>
                        <a14:foregroundMark x1="20214" y1="75904" x2="20214" y2="75904"/>
                        <a14:foregroundMark x1="26104" y1="77108" x2="26104" y2="77108"/>
                        <a14:foregroundMark x1="34137" y1="76958" x2="34137" y2="76958"/>
                        <a14:foregroundMark x1="42838" y1="76958" x2="42838" y2="76958"/>
                        <a14:foregroundMark x1="53815" y1="78765" x2="53815" y2="78765"/>
                        <a14:foregroundMark x1="59572" y1="76355" x2="59572" y2="76355"/>
                        <a14:foregroundMark x1="69076" y1="76657" x2="69076" y2="76657"/>
                        <a14:foregroundMark x1="79786" y1="79066" x2="79786" y2="79066"/>
                        <a14:foregroundMark x1="69478" y1="73494" x2="69478" y2="73494"/>
                        <a14:foregroundMark x1="83266" y1="76657" x2="83266" y2="76657"/>
                        <a14:backgroundMark x1="61178" y1="35994" x2="61178" y2="35994"/>
                        <a14:backgroundMark x1="49264" y1="37952" x2="49264" y2="37952"/>
                        <a14:backgroundMark x1="44043" y1="51205" x2="44043" y2="51205"/>
                        <a14:backgroundMark x1="51941" y1="79669" x2="51941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" y="1694148"/>
            <a:ext cx="2539628" cy="22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6655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8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b="30562"/>
          <a:stretch/>
        </p:blipFill>
        <p:spPr>
          <a:xfrm>
            <a:off x="5186132" y="681037"/>
            <a:ext cx="5863642" cy="58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6655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8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33944" r="79124" b="45259"/>
          <a:stretch/>
        </p:blipFill>
        <p:spPr>
          <a:xfrm>
            <a:off x="3641633" y="991993"/>
            <a:ext cx="1845151" cy="10334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12" t="16587" b="12066"/>
          <a:stretch/>
        </p:blipFill>
        <p:spPr>
          <a:xfrm>
            <a:off x="5486783" y="530554"/>
            <a:ext cx="5654829" cy="2268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661" t="9664" r="841" b="6489"/>
          <a:stretch/>
        </p:blipFill>
        <p:spPr>
          <a:xfrm>
            <a:off x="3896750" y="2912013"/>
            <a:ext cx="7244862" cy="34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6655"/>
          </a:xfrm>
        </p:spPr>
        <p:txBody>
          <a:bodyPr/>
          <a:lstStyle/>
          <a:p>
            <a:r>
              <a:rPr lang="es-MX" dirty="0" smtClean="0"/>
              <a:t>DB MANAGER</a:t>
            </a:r>
            <a:endParaRPr lang="es-MX" dirty="0"/>
          </a:p>
        </p:txBody>
      </p:sp>
      <p:pic>
        <p:nvPicPr>
          <p:cNvPr id="8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-636" t="14087" r="1057" b="7836"/>
          <a:stretch/>
        </p:blipFill>
        <p:spPr>
          <a:xfrm>
            <a:off x="3836375" y="1652164"/>
            <a:ext cx="7774745" cy="34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972249"/>
          </a:xfrm>
        </p:spPr>
        <p:txBody>
          <a:bodyPr/>
          <a:lstStyle/>
          <a:p>
            <a:r>
              <a:rPr lang="es-MX" dirty="0" smtClean="0"/>
              <a:t>BACKEND</a:t>
            </a:r>
            <a:endParaRPr lang="es-MX" dirty="0"/>
          </a:p>
        </p:txBody>
      </p:sp>
      <p:sp>
        <p:nvSpPr>
          <p:cNvPr id="3" name="CuadroTexto 2"/>
          <p:cNvSpPr txBox="1"/>
          <p:nvPr/>
        </p:nvSpPr>
        <p:spPr>
          <a:xfrm>
            <a:off x="229583" y="4005339"/>
            <a:ext cx="2861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pc="-6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Fastapi</a:t>
            </a:r>
            <a:r>
              <a:rPr lang="es-MX" spc="-6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s-MX" spc="-6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pymysql</a:t>
            </a:r>
            <a:endParaRPr lang="es-MX" spc="-60" dirty="0" smtClean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r>
              <a:rPr lang="es-MX" spc="-6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Uvicorn</a:t>
            </a:r>
            <a:r>
              <a:rPr lang="es-MX" spc="-6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s-MX" spc="-6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slqalchemy</a:t>
            </a:r>
            <a:endParaRPr lang="es-MX" spc="-60" dirty="0" smtClean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es-MX" spc="-6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Python-</a:t>
            </a:r>
            <a:r>
              <a:rPr lang="es-MX" spc="-6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dotenv</a:t>
            </a:r>
            <a:r>
              <a:rPr lang="es-MX" spc="-6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MX" spc="-6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s-MX" spc="-6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cryptography</a:t>
            </a:r>
            <a:endParaRPr lang="es-MX" spc="-6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20" y="983704"/>
            <a:ext cx="2827482" cy="27570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593" y="4558137"/>
            <a:ext cx="2612015" cy="8529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653" y="770958"/>
            <a:ext cx="2389818" cy="25403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076" y="3559272"/>
            <a:ext cx="2509285" cy="2738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510" y="3740751"/>
            <a:ext cx="2300373" cy="24876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745" y="846062"/>
            <a:ext cx="2448238" cy="25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6" y="808807"/>
            <a:ext cx="2876193" cy="9391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8769" r="10355" b="19393"/>
          <a:stretch/>
        </p:blipFill>
        <p:spPr>
          <a:xfrm>
            <a:off x="2984096" y="236754"/>
            <a:ext cx="4486050" cy="23132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36" y="2706744"/>
            <a:ext cx="8317821" cy="37241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t="67707" r="26263" b="21905"/>
          <a:stretch/>
        </p:blipFill>
        <p:spPr>
          <a:xfrm>
            <a:off x="782636" y="2393236"/>
            <a:ext cx="2038941" cy="3135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875" y="687127"/>
            <a:ext cx="4071657" cy="14124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8"/>
          <a:srcRect l="9068" t="80553" r="65350" b="10187"/>
          <a:stretch/>
        </p:blipFill>
        <p:spPr>
          <a:xfrm>
            <a:off x="7745875" y="425869"/>
            <a:ext cx="740229" cy="2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1280" b="29221"/>
          <a:stretch/>
        </p:blipFill>
        <p:spPr>
          <a:xfrm>
            <a:off x="657060" y="618308"/>
            <a:ext cx="2790825" cy="2786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0" y="896982"/>
            <a:ext cx="3237585" cy="55299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58" y="896982"/>
            <a:ext cx="5364551" cy="55297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t="56828" b="34267"/>
          <a:stretch/>
        </p:blipFill>
        <p:spPr>
          <a:xfrm>
            <a:off x="5007358" y="618308"/>
            <a:ext cx="2943897" cy="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8" y="436755"/>
            <a:ext cx="10941504" cy="24631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8" y="2899954"/>
            <a:ext cx="10941504" cy="33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3" y="775062"/>
            <a:ext cx="4201421" cy="38143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50" y="783766"/>
            <a:ext cx="5590429" cy="14282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56828" b="34267"/>
          <a:stretch/>
        </p:blipFill>
        <p:spPr>
          <a:xfrm>
            <a:off x="5263650" y="496388"/>
            <a:ext cx="3127879" cy="2960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650" y="3679100"/>
            <a:ext cx="6315075" cy="2495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56828" b="34267"/>
          <a:stretch/>
        </p:blipFill>
        <p:spPr>
          <a:xfrm>
            <a:off x="5263649" y="3383008"/>
            <a:ext cx="3127879" cy="2960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56828" b="34267"/>
          <a:stretch/>
        </p:blipFill>
        <p:spPr>
          <a:xfrm>
            <a:off x="461483" y="496388"/>
            <a:ext cx="2943897" cy="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82" y="356026"/>
            <a:ext cx="10368970" cy="61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8" y="448764"/>
            <a:ext cx="10546080" cy="44132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98" y="4862029"/>
            <a:ext cx="10546080" cy="15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96183" y="23014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Söhne"/>
              </a:rPr>
              <a:t>Nuestra misión en JC </a:t>
            </a:r>
            <a:r>
              <a:rPr lang="es-MX" dirty="0" err="1">
                <a:latin typeface="Söhne"/>
              </a:rPr>
              <a:t>Innovations</a:t>
            </a:r>
            <a:r>
              <a:rPr lang="es-MX" dirty="0">
                <a:latin typeface="Söhne"/>
              </a:rPr>
              <a:t> es ser líderes en el desarrollo de aplicaciones. Nos comprometemos a brindar soluciones tecnológicas excepcionales y adaptadas, utilizando la creatividad y la experiencia para impulsar la eficiencia y la satisfacción del cliente.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9226" y="40924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Misión</a:t>
            </a:r>
            <a:r>
              <a:rPr lang="es-MX" b="1" dirty="0"/>
              <a:t> </a:t>
            </a:r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es-MX" dirty="0"/>
          </a:p>
        </p:txBody>
      </p:sp>
      <p:pic>
        <p:nvPicPr>
          <p:cNvPr id="6" name="Picture 4" descr="LogoEm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914" y1="76205" x2="11914" y2="76205"/>
                        <a14:foregroundMark x1="18474" y1="76807" x2="18474" y2="76807"/>
                        <a14:foregroundMark x1="20214" y1="75904" x2="20214" y2="75904"/>
                        <a14:foregroundMark x1="26104" y1="77108" x2="26104" y2="77108"/>
                        <a14:foregroundMark x1="34137" y1="76958" x2="34137" y2="76958"/>
                        <a14:foregroundMark x1="42838" y1="76958" x2="42838" y2="76958"/>
                        <a14:foregroundMark x1="53815" y1="78765" x2="53815" y2="78765"/>
                        <a14:foregroundMark x1="59572" y1="76355" x2="59572" y2="76355"/>
                        <a14:foregroundMark x1="69076" y1="76657" x2="69076" y2="76657"/>
                        <a14:foregroundMark x1="79786" y1="79066" x2="79786" y2="79066"/>
                        <a14:foregroundMark x1="69478" y1="73494" x2="69478" y2="73494"/>
                        <a14:foregroundMark x1="83266" y1="76657" x2="83266" y2="76657"/>
                        <a14:backgroundMark x1="61178" y1="35994" x2="61178" y2="35994"/>
                        <a14:backgroundMark x1="49264" y1="37952" x2="49264" y2="37952"/>
                        <a14:backgroundMark x1="44043" y1="51205" x2="44043" y2="51205"/>
                        <a14:backgroundMark x1="51941" y1="79669" x2="51941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" y="1694148"/>
            <a:ext cx="2539628" cy="22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762000"/>
            <a:ext cx="10715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57" y="274183"/>
            <a:ext cx="10973584" cy="53602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8" y="5634445"/>
            <a:ext cx="10973584" cy="9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5" y="641256"/>
            <a:ext cx="109156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56828" b="34267"/>
          <a:stretch/>
        </p:blipFill>
        <p:spPr>
          <a:xfrm>
            <a:off x="461483" y="496388"/>
            <a:ext cx="2943897" cy="2786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56828" b="34267"/>
          <a:stretch/>
        </p:blipFill>
        <p:spPr>
          <a:xfrm>
            <a:off x="4084248" y="3601535"/>
            <a:ext cx="2943897" cy="2786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3" y="775062"/>
            <a:ext cx="7048500" cy="2686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48" y="3880209"/>
            <a:ext cx="5419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3" y="603135"/>
            <a:ext cx="11299568" cy="57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738187"/>
            <a:ext cx="109251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547903"/>
            <a:ext cx="11133673" cy="56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33425"/>
            <a:ext cx="107632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61719"/>
          <a:stretch/>
        </p:blipFill>
        <p:spPr>
          <a:xfrm>
            <a:off x="6637924" y="421537"/>
            <a:ext cx="4683780" cy="32099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47838"/>
          <a:stretch/>
        </p:blipFill>
        <p:spPr>
          <a:xfrm>
            <a:off x="381383" y="421537"/>
            <a:ext cx="6078072" cy="54834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924" y="3889737"/>
            <a:ext cx="4683780" cy="25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312691"/>
            <a:ext cx="11368223" cy="21661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2478820"/>
            <a:ext cx="11368223" cy="35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00983" y="24320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Söhne"/>
              </a:rPr>
              <a:t>Nuestra visión en JC </a:t>
            </a:r>
            <a:r>
              <a:rPr lang="es-MX" dirty="0" err="1">
                <a:latin typeface="Söhne"/>
              </a:rPr>
              <a:t>Innovations</a:t>
            </a:r>
            <a:r>
              <a:rPr lang="es-MX" dirty="0">
                <a:latin typeface="Söhne"/>
              </a:rPr>
              <a:t> es ser reconocidos como el socio preferido en el desarrollo de aplicaciones personalizadas, destacando por nuestra innovación constante, nuestra atención al detalle y nuestra habilidad para superar las expectativas. Aspiramos a ser líderes en la industria al proporcionar soluciones que marquen tendencias y establezcan nuevos estándares de calidad.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9226" y="40924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Visión</a:t>
            </a:r>
            <a:r>
              <a:rPr lang="es-MX" b="1" dirty="0" smtClean="0"/>
              <a:t> </a:t>
            </a:r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es-MX" dirty="0"/>
          </a:p>
        </p:txBody>
      </p:sp>
      <p:pic>
        <p:nvPicPr>
          <p:cNvPr id="7" name="Picture 4" descr="LogoEm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914" y1="76205" x2="11914" y2="76205"/>
                        <a14:foregroundMark x1="18474" y1="76807" x2="18474" y2="76807"/>
                        <a14:foregroundMark x1="20214" y1="75904" x2="20214" y2="75904"/>
                        <a14:foregroundMark x1="26104" y1="77108" x2="26104" y2="77108"/>
                        <a14:foregroundMark x1="34137" y1="76958" x2="34137" y2="76958"/>
                        <a14:foregroundMark x1="42838" y1="76958" x2="42838" y2="76958"/>
                        <a14:foregroundMark x1="53815" y1="78765" x2="53815" y2="78765"/>
                        <a14:foregroundMark x1="59572" y1="76355" x2="59572" y2="76355"/>
                        <a14:foregroundMark x1="69076" y1="76657" x2="69076" y2="76657"/>
                        <a14:foregroundMark x1="79786" y1="79066" x2="79786" y2="79066"/>
                        <a14:foregroundMark x1="69478" y1="73494" x2="69478" y2="73494"/>
                        <a14:foregroundMark x1="83266" y1="76657" x2="83266" y2="76657"/>
                        <a14:backgroundMark x1="61178" y1="35994" x2="61178" y2="35994"/>
                        <a14:backgroundMark x1="49264" y1="37952" x2="49264" y2="37952"/>
                        <a14:backgroundMark x1="44043" y1="51205" x2="44043" y2="51205"/>
                        <a14:backgroundMark x1="51941" y1="79669" x2="51941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" y="1694148"/>
            <a:ext cx="2539628" cy="22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8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03" y="419916"/>
            <a:ext cx="7688852" cy="60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5" y="271055"/>
            <a:ext cx="8523379" cy="62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91" y="1735545"/>
            <a:ext cx="3109368" cy="2763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94303" l="3152" r="95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81" y="1525336"/>
            <a:ext cx="2974092" cy="297409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05423" y="2593955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LOGOS :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6351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99" y="2096588"/>
            <a:ext cx="2860118" cy="29892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51" y="2096588"/>
            <a:ext cx="2989218" cy="29892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158" y="2097676"/>
            <a:ext cx="2572974" cy="29892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988" y="2096588"/>
            <a:ext cx="2612728" cy="298921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32299" y="903516"/>
            <a:ext cx="4004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PALETA DE COLORES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5367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SMART WACTH :</a:t>
            </a:r>
            <a:endParaRPr lang="es-MX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72" y="3405051"/>
            <a:ext cx="2078913" cy="29064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46" y="523241"/>
            <a:ext cx="1814439" cy="26553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06" y="407126"/>
            <a:ext cx="2157291" cy="29979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069" y="407126"/>
            <a:ext cx="2135578" cy="29979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406" y="3405051"/>
            <a:ext cx="2144348" cy="32191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7069" y="3376551"/>
            <a:ext cx="2135578" cy="3189712"/>
          </a:xfrm>
          <a:prstGeom prst="rect">
            <a:avLst/>
          </a:prstGeom>
        </p:spPr>
      </p:pic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SMART WACTH 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61" b="98185" l="2422" r="55813">
                        <a14:foregroundMark x1="10710" y1="74917" x2="10710" y2="74917"/>
                        <a14:foregroundMark x1="37137" y1="82673" x2="37137" y2="82673"/>
                        <a14:foregroundMark x1="48332" y1="78053" x2="48332" y2="78053"/>
                        <a14:foregroundMark x1="45587" y1="81188" x2="45587" y2="81188"/>
                        <a14:foregroundMark x1="45210" y1="80363" x2="45210" y2="80363"/>
                        <a14:foregroundMark x1="33854" y1="84323" x2="33854" y2="84323"/>
                        <a14:foregroundMark x1="10334" y1="91914" x2="8450" y2="68152"/>
                        <a14:foregroundMark x1="31701" y1="77393" x2="36491" y2="92409"/>
                      </a14:backgroundRemoval>
                    </a14:imgEffect>
                  </a14:imgLayer>
                </a14:imgProps>
              </a:ext>
            </a:extLst>
          </a:blip>
          <a:srcRect t="56648" r="43207"/>
          <a:stretch/>
        </p:blipFill>
        <p:spPr>
          <a:xfrm>
            <a:off x="2437313" y="750901"/>
            <a:ext cx="9867912" cy="245675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901" b="98020" l="57535" r="95587">
                        <a14:foregroundMark x1="59042" y1="77723" x2="67330" y2="77393"/>
                        <a14:foregroundMark x1="59419" y1="80363" x2="59419" y2="80363"/>
                        <a14:foregroundMark x1="61033" y1="74257" x2="61033" y2="74257"/>
                        <a14:foregroundMark x1="61625" y1="73267" x2="61625" y2="73267"/>
                        <a14:foregroundMark x1="61572" y1="75083" x2="61572" y2="75083"/>
                        <a14:foregroundMark x1="76050" y1="66337" x2="76588" y2="94224"/>
                        <a14:foregroundMark x1="73843" y1="86304" x2="73843" y2="86304"/>
                        <a14:foregroundMark x1="85630" y1="80858" x2="85630" y2="80858"/>
                        <a14:foregroundMark x1="73681" y1="85314" x2="73681" y2="85314"/>
                        <a14:foregroundMark x1="73574" y1="88449" x2="73574" y2="88449"/>
                        <a14:foregroundMark x1="88428" y1="73267" x2="88428" y2="73267"/>
                      </a14:backgroundRemoval>
                    </a14:imgEffect>
                  </a14:imgLayer>
                </a14:imgProps>
              </a:ext>
            </a:extLst>
          </a:blip>
          <a:srcRect l="57177" t="55706"/>
          <a:stretch/>
        </p:blipFill>
        <p:spPr>
          <a:xfrm>
            <a:off x="4805670" y="3074894"/>
            <a:ext cx="7836495" cy="26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SMART TV: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7" b="97615" l="340" r="99660">
                        <a14:foregroundMark x1="15742" y1="13969" x2="15742" y2="13969"/>
                        <a14:foregroundMark x1="9683" y1="20613" x2="9683" y2="20613"/>
                        <a14:foregroundMark x1="15459" y1="23339" x2="15459" y2="23339"/>
                        <a14:foregroundMark x1="43262" y1="24020" x2="43545" y2="24020"/>
                        <a14:foregroundMark x1="61382" y1="17036" x2="67667" y2="26746"/>
                        <a14:foregroundMark x1="81597" y1="8348" x2="96772" y2="38330"/>
                        <a14:foregroundMark x1="98811" y1="62181" x2="83182" y2="88586"/>
                        <a14:foregroundMark x1="75198" y1="89267" x2="63817" y2="63543"/>
                        <a14:foregroundMark x1="40827" y1="58262" x2="58154" y2="90801"/>
                        <a14:foregroundMark x1="45187" y1="82283" x2="47452" y2="82283"/>
                        <a14:foregroundMark x1="83749" y1="29302" x2="83749" y2="29302"/>
                        <a14:foregroundMark x1="45017" y1="18739" x2="45017" y2="18739"/>
                        <a14:foregroundMark x1="45527" y1="68995" x2="45527" y2="68995"/>
                      </a14:backgroundRemoval>
                    </a14:imgEffect>
                  </a14:imgLayer>
                </a14:imgProps>
              </a:ext>
            </a:extLst>
          </a:blip>
          <a:srcRect l="39993"/>
          <a:stretch/>
        </p:blipFill>
        <p:spPr>
          <a:xfrm>
            <a:off x="4597329" y="2895772"/>
            <a:ext cx="6484974" cy="35921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7" b="97615" l="340" r="99660">
                        <a14:foregroundMark x1="15742" y1="13969" x2="15742" y2="13969"/>
                        <a14:foregroundMark x1="9683" y1="20613" x2="9683" y2="20613"/>
                        <a14:foregroundMark x1="15459" y1="23339" x2="15459" y2="23339"/>
                        <a14:foregroundMark x1="43262" y1="24020" x2="43545" y2="24020"/>
                        <a14:foregroundMark x1="61382" y1="17036" x2="67667" y2="26746"/>
                        <a14:foregroundMark x1="81597" y1="8348" x2="96772" y2="38330"/>
                        <a14:foregroundMark x1="98811" y1="62181" x2="83182" y2="88586"/>
                        <a14:foregroundMark x1="75198" y1="89267" x2="63817" y2="63543"/>
                        <a14:foregroundMark x1="40827" y1="58262" x2="58154" y2="90801"/>
                        <a14:foregroundMark x1="45187" y1="82283" x2="47452" y2="82283"/>
                        <a14:foregroundMark x1="83749" y1="29302" x2="83749" y2="29302"/>
                        <a14:foregroundMark x1="45017" y1="18739" x2="45017" y2="18739"/>
                        <a14:foregroundMark x1="45527" y1="68995" x2="45527" y2="68995"/>
                      </a14:backgroundRemoval>
                    </a14:imgEffect>
                  </a14:imgLayer>
                </a14:imgProps>
              </a:ext>
            </a:extLst>
          </a:blip>
          <a:srcRect r="59784" b="52908"/>
          <a:stretch/>
        </p:blipFill>
        <p:spPr>
          <a:xfrm>
            <a:off x="4597329" y="265434"/>
            <a:ext cx="6015515" cy="23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149950"/>
            <a:ext cx="81343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SMART TV: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022" y="202389"/>
            <a:ext cx="7250892" cy="61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1" y="333472"/>
            <a:ext cx="4836931" cy="291678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333472"/>
            <a:ext cx="4795836" cy="29764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71" y="3311105"/>
            <a:ext cx="4836931" cy="2960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3341359"/>
            <a:ext cx="4795836" cy="29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401649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ORGANIGRAMA DE LA EMPRESA</a:t>
            </a:r>
            <a:r>
              <a:rPr lang="es-MX" b="1" dirty="0"/>
              <a:t/>
            </a:r>
            <a:br>
              <a:rPr lang="es-MX" b="1" dirty="0"/>
            </a:br>
            <a:endParaRPr lang="es-MX" dirty="0"/>
          </a:p>
        </p:txBody>
      </p:sp>
      <p:pic>
        <p:nvPicPr>
          <p:cNvPr id="2050" name="Picture 2" descr="https://user-images.githubusercontent.com/84793967/251634709-de3e9929-74d5-4283-a111-4dba026797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89" y="1123837"/>
            <a:ext cx="8284866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E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914" y1="76205" x2="11914" y2="76205"/>
                        <a14:foregroundMark x1="18474" y1="76807" x2="18474" y2="76807"/>
                        <a14:foregroundMark x1="20214" y1="75904" x2="20214" y2="75904"/>
                        <a14:foregroundMark x1="26104" y1="77108" x2="26104" y2="77108"/>
                        <a14:foregroundMark x1="34137" y1="76958" x2="34137" y2="76958"/>
                        <a14:foregroundMark x1="42838" y1="76958" x2="42838" y2="76958"/>
                        <a14:foregroundMark x1="53815" y1="78765" x2="53815" y2="78765"/>
                        <a14:foregroundMark x1="59572" y1="76355" x2="59572" y2="76355"/>
                        <a14:foregroundMark x1="69076" y1="76657" x2="69076" y2="76657"/>
                        <a14:foregroundMark x1="79786" y1="79066" x2="79786" y2="79066"/>
                        <a14:foregroundMark x1="69478" y1="73494" x2="69478" y2="73494"/>
                        <a14:foregroundMark x1="83266" y1="76657" x2="83266" y2="76657"/>
                        <a14:backgroundMark x1="61178" y1="35994" x2="61178" y2="35994"/>
                        <a14:backgroundMark x1="49264" y1="37952" x2="49264" y2="37952"/>
                        <a14:backgroundMark x1="44043" y1="51205" x2="44043" y2="51205"/>
                        <a14:backgroundMark x1="51941" y1="79669" x2="51941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8" y="2411599"/>
            <a:ext cx="2539628" cy="22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7" y="295005"/>
            <a:ext cx="4954057" cy="29895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96" y="295005"/>
            <a:ext cx="4892647" cy="29895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37" y="3424518"/>
            <a:ext cx="4954057" cy="29977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096" y="3449253"/>
            <a:ext cx="4892647" cy="29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Usabilidad: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7203" t="19103" r="32357" b="6766"/>
          <a:stretch/>
        </p:blipFill>
        <p:spPr>
          <a:xfrm>
            <a:off x="4431323" y="436098"/>
            <a:ext cx="5669280" cy="58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Usabilidad: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7084" t="22185" r="31194" b="7773"/>
          <a:stretch/>
        </p:blipFill>
        <p:spPr>
          <a:xfrm>
            <a:off x="4192172" y="590843"/>
            <a:ext cx="6077244" cy="57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Usabilidad: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159348" y="184661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Söhne"/>
              </a:rPr>
              <a:t>En general, la aplicación </a:t>
            </a:r>
            <a:r>
              <a:rPr lang="es-MX" dirty="0" err="1" smtClean="0">
                <a:latin typeface="Söhne"/>
              </a:rPr>
              <a:t>Bookfash</a:t>
            </a:r>
            <a:r>
              <a:rPr lang="es-MX" dirty="0" smtClean="0">
                <a:latin typeface="Söhne"/>
              </a:rPr>
              <a:t> </a:t>
            </a:r>
            <a:r>
              <a:rPr lang="es-MX" dirty="0">
                <a:latin typeface="Söhne"/>
              </a:rPr>
              <a:t>presenta una buena usabilidad y proporciona una experiencia positiva para la mayoría de los usuarios. </a:t>
            </a:r>
            <a:r>
              <a:rPr lang="es-MX" dirty="0">
                <a:latin typeface="Söhne"/>
              </a:rPr>
              <a:t>La interfaz clara y la capacidad de búsqueda y selección fueron aspectos destacados. </a:t>
            </a:r>
            <a:r>
              <a:rPr lang="es-MX" dirty="0">
                <a:latin typeface="Söhne"/>
              </a:rPr>
              <a:t>Sin embargo, hay áreas de mejora, como la optimización de la </a:t>
            </a:r>
            <a:r>
              <a:rPr lang="es-MX" dirty="0" smtClean="0">
                <a:latin typeface="Söhne"/>
              </a:rPr>
              <a:t>aplicación </a:t>
            </a:r>
            <a:r>
              <a:rPr lang="es-MX" dirty="0">
                <a:latin typeface="Söhne"/>
              </a:rPr>
              <a:t>para dispositivos móviles y la inclusión de más opciones de registro. </a:t>
            </a:r>
            <a:r>
              <a:rPr lang="es-MX" dirty="0">
                <a:latin typeface="Söhne"/>
              </a:rPr>
              <a:t>Los comentarios de los usuarios sugieren que hay margen para expandir las categorías de género y ofrecer una retroalimentación más específica durante ciertas interacciones</a:t>
            </a:r>
          </a:p>
        </p:txBody>
      </p:sp>
    </p:spTree>
    <p:extLst>
      <p:ext uri="{BB962C8B-B14F-4D97-AF65-F5344CB8AC3E}">
        <p14:creationId xmlns:p14="http://schemas.microsoft.com/office/powerpoint/2010/main" val="31876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Evaluación 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9962" t="20049" r="34142" b="8798"/>
          <a:stretch/>
        </p:blipFill>
        <p:spPr>
          <a:xfrm>
            <a:off x="4951827" y="773724"/>
            <a:ext cx="4847195" cy="54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99" y="1048184"/>
            <a:ext cx="2801257" cy="1326321"/>
          </a:xfrm>
        </p:spPr>
        <p:txBody>
          <a:bodyPr>
            <a:normAutofit/>
          </a:bodyPr>
          <a:lstStyle/>
          <a:p>
            <a:r>
              <a:rPr lang="es-MX" sz="4000" dirty="0" smtClean="0"/>
              <a:t>FRONTEND</a:t>
            </a:r>
            <a:endParaRPr lang="es-MX" sz="4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9937" y="4195111"/>
            <a:ext cx="2801257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 smtClean="0"/>
              <a:t>Evaluación :</a:t>
            </a:r>
            <a:endParaRPr lang="es-MX" sz="4000" dirty="0"/>
          </a:p>
        </p:txBody>
      </p:sp>
      <p:pic>
        <p:nvPicPr>
          <p:cNvPr id="13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" y="2219963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8652" t="16251" r="32984" b="9032"/>
          <a:stretch/>
        </p:blipFill>
        <p:spPr>
          <a:xfrm>
            <a:off x="4693626" y="603300"/>
            <a:ext cx="5336638" cy="58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260306" y="22514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Söhne"/>
              </a:rPr>
              <a:t>BOOKFASH, surge como una herramienta que revolucionara la manera en que experimentamos  con la lectura.</a:t>
            </a:r>
          </a:p>
          <a:p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786826" y="41051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BOOKFAHS</a:t>
            </a:r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4260306" y="35050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latin typeface="Söhne"/>
              </a:rPr>
              <a:t>El propósito de esta idea es establecer una aplicación integral de libros que cumpla con múltiples objetivos clave. </a:t>
            </a:r>
          </a:p>
          <a:p>
            <a:endParaRPr lang="es-MX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1035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86826" y="41051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BOOKFAHS</a:t>
            </a:r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4146913" y="179495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Amplia selección de libros electrónicos que abarquen diversos géneros y temas literarios. </a:t>
            </a:r>
            <a:endParaRPr lang="es-MX" dirty="0" smtClean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La aplicación se posiciona como una plataforma esencial para autores y editores, permitiéndoles publicar y distribuir sus obras de manera efectiva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 smtClean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O</a:t>
            </a:r>
            <a:r>
              <a:rPr lang="es-MX" dirty="0" smtClean="0">
                <a:latin typeface="Söhne"/>
              </a:rPr>
              <a:t>frecer </a:t>
            </a:r>
            <a:r>
              <a:rPr lang="es-MX" dirty="0">
                <a:latin typeface="Söhne"/>
              </a:rPr>
              <a:t>recomendaciones de lectura altamente adaptadas a las preferencias individuales de cada </a:t>
            </a:r>
            <a:r>
              <a:rPr lang="es-MX" dirty="0" smtClean="0">
                <a:latin typeface="Söhne"/>
              </a:rPr>
              <a:t>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Facilitar </a:t>
            </a:r>
            <a:r>
              <a:rPr lang="es-MX" dirty="0">
                <a:latin typeface="Söhne"/>
              </a:rPr>
              <a:t>la lectura de libros electrónicos en dispositivos.</a:t>
            </a:r>
          </a:p>
          <a:p>
            <a:endParaRPr lang="es-MX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149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86826" y="4105173"/>
            <a:ext cx="210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Justificación :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693768" y="1977253"/>
            <a:ext cx="73462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>
                <a:latin typeface="Söhne"/>
              </a:rPr>
              <a:t>A </a:t>
            </a:r>
            <a:r>
              <a:rPr lang="es-MX" dirty="0">
                <a:latin typeface="Söhne"/>
              </a:rPr>
              <a:t>medida que la digitalización se vuelve omnipresente, las prácticas tradicionales de lectura y acceso a contenidos literarios han </a:t>
            </a:r>
            <a:r>
              <a:rPr lang="es-MX" dirty="0" smtClean="0">
                <a:latin typeface="Söhne"/>
              </a:rPr>
              <a:t>evolucionado. </a:t>
            </a:r>
            <a:r>
              <a:rPr lang="es-MX" dirty="0">
                <a:latin typeface="Söhne"/>
              </a:rPr>
              <a:t>Sin embargo, esta evolución ha desencadenado desafíos que afectan tanto a los consumidores de contenido literario como a los creadores. La carencia de acceso a una amplia variedad de contenidos literarios y la falta de recomendaciones </a:t>
            </a:r>
            <a:r>
              <a:rPr lang="es-MX" dirty="0" smtClean="0">
                <a:latin typeface="Söhne"/>
              </a:rPr>
              <a:t>personalizadas.</a:t>
            </a:r>
          </a:p>
          <a:p>
            <a:r>
              <a:rPr lang="es-MX" dirty="0" smtClean="0">
                <a:latin typeface="Söhne"/>
              </a:rPr>
              <a:t> </a:t>
            </a:r>
            <a:r>
              <a:rPr lang="es-MX" dirty="0">
                <a:latin typeface="Söhne"/>
              </a:rPr>
              <a:t>A su vez, la dificultad para que autores y editores distribuyan sus </a:t>
            </a:r>
            <a:r>
              <a:rPr lang="es-MX" dirty="0" smtClean="0">
                <a:latin typeface="Söhne"/>
              </a:rPr>
              <a:t>creaciones. Además</a:t>
            </a:r>
            <a:r>
              <a:rPr lang="es-MX" dirty="0">
                <a:latin typeface="Söhne"/>
              </a:rPr>
              <a:t>, la fragmentación y falta de organización en las bases de datos literarias comprometen la eficiencia de búsqueda de información relevante.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59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45" y="832290"/>
            <a:ext cx="3258907" cy="1089276"/>
          </a:xfrm>
        </p:spPr>
        <p:txBody>
          <a:bodyPr>
            <a:normAutofit/>
          </a:bodyPr>
          <a:lstStyle/>
          <a:p>
            <a:r>
              <a:rPr lang="es-MX" sz="2800" dirty="0" smtClean="0">
                <a:solidFill>
                  <a:schemeClr val="bg1"/>
                </a:solidFill>
              </a:rPr>
              <a:t>DOCUMENTACIÓN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2" b="91859" l="5774" r="90878">
                        <a14:foregroundMark x1="11172" y1="48557" x2="11172" y2="48557"/>
                        <a14:foregroundMark x1="90935" y1="48961" x2="90935" y2="48961"/>
                        <a14:foregroundMark x1="9122" y1="48557" x2="9122" y2="48557"/>
                        <a14:foregroundMark x1="8863" y1="48297" x2="8863" y2="48297"/>
                        <a14:foregroundMark x1="5774" y1="49596" x2="5774" y2="49596"/>
                        <a14:foregroundMark x1="43793" y1="8372" x2="43793" y2="8372"/>
                        <a14:foregroundMark x1="50606" y1="91859" x2="50606" y2="9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8" y="1793772"/>
            <a:ext cx="2115619" cy="21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86826" y="4105173"/>
            <a:ext cx="21087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spc="-6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Alcance del proyecto :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679254" y="1376928"/>
            <a:ext cx="73462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Seleccionar una variedad de libros especializados en diferentes áreas del conocimiento para satisfacer las necesidades de los usuarios</a:t>
            </a:r>
            <a:r>
              <a:rPr lang="es-MX" dirty="0" smtClean="0">
                <a:latin typeface="Söhne"/>
              </a:rPr>
              <a:t>.</a:t>
            </a:r>
          </a:p>
          <a:p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Söhne"/>
              </a:rPr>
              <a:t>Promocionar </a:t>
            </a:r>
            <a:r>
              <a:rPr lang="es-MX" dirty="0">
                <a:latin typeface="Söhne"/>
              </a:rPr>
              <a:t>el proyecto a través de diferentes medios para darlo a conocer al público objetivo y fomentar su uso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Llevar a cabo la gestión y mantenimiento del proyecto para asegurar su continuidad en el tiempo</a:t>
            </a:r>
            <a:r>
              <a:rPr lang="es-MX" dirty="0" smtClean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Söhne"/>
              </a:rPr>
              <a:t>Establecer alianzas con bibliotecas públicas, privadas, virtuales y centros educativos para obtener recursos de libros, revistas, periódicos y otros materiales para ampliar el </a:t>
            </a:r>
            <a:r>
              <a:rPr lang="es-MX" dirty="0" smtClean="0">
                <a:latin typeface="Söhne"/>
              </a:rPr>
              <a:t>acceso </a:t>
            </a:r>
            <a:r>
              <a:rPr lang="es-MX" dirty="0">
                <a:latin typeface="Söhne"/>
              </a:rPr>
              <a:t>bibliográfico disponible.</a:t>
            </a:r>
          </a:p>
        </p:txBody>
      </p:sp>
    </p:spTree>
    <p:extLst>
      <p:ext uri="{BB962C8B-B14F-4D97-AF65-F5344CB8AC3E}">
        <p14:creationId xmlns:p14="http://schemas.microsoft.com/office/powerpoint/2010/main" val="63642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Personalizado 3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37A76F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657</TotalTime>
  <Words>892</Words>
  <Application>Microsoft Office PowerPoint</Application>
  <PresentationFormat>Panorámica</PresentationFormat>
  <Paragraphs>109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Arial</vt:lpstr>
      <vt:lpstr>Corbel</vt:lpstr>
      <vt:lpstr>Söhne</vt:lpstr>
      <vt:lpstr>Wingdings 2</vt:lpstr>
      <vt:lpstr>Marco</vt:lpstr>
      <vt:lpstr>Presentación de PowerPoint</vt:lpstr>
      <vt:lpstr>DOCUMENTACIÓN</vt:lpstr>
      <vt:lpstr>DOCUMENTACIÓN</vt:lpstr>
      <vt:lpstr>DOCUMENTACIÓN</vt:lpstr>
      <vt:lpstr>ORGANIGRAMA DE LA EMPRESA 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DOCUMENTACIÓN</vt:lpstr>
      <vt:lpstr>DB MANAGER</vt:lpstr>
      <vt:lpstr>DB MANAGER</vt:lpstr>
      <vt:lpstr>DB MANAGER</vt:lpstr>
      <vt:lpstr>DB MANAGER</vt:lpstr>
      <vt:lpstr>DB MANAGER</vt:lpstr>
      <vt:lpstr>DB MANAGER</vt:lpstr>
      <vt:lpstr>BACKEND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FRONTEND</vt:lpstr>
      <vt:lpstr>Presentación de PowerPoint</vt:lpstr>
      <vt:lpstr>FRONTEND</vt:lpstr>
      <vt:lpstr>FRONTEND</vt:lpstr>
      <vt:lpstr>FRONTEND</vt:lpstr>
      <vt:lpstr>Presentación de PowerPoint</vt:lpstr>
      <vt:lpstr>FRONTEND</vt:lpstr>
      <vt:lpstr>Presentación de PowerPoint</vt:lpstr>
      <vt:lpstr>Presentación de PowerPoint</vt:lpstr>
      <vt:lpstr>FRONTEND</vt:lpstr>
      <vt:lpstr>FRONTEND</vt:lpstr>
      <vt:lpstr>FRONTEND</vt:lpstr>
      <vt:lpstr>FRONTEND</vt:lpstr>
      <vt:lpstr>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JOSS VARGAS</cp:lastModifiedBy>
  <cp:revision>43</cp:revision>
  <dcterms:created xsi:type="dcterms:W3CDTF">2023-08-17T20:06:21Z</dcterms:created>
  <dcterms:modified xsi:type="dcterms:W3CDTF">2023-08-18T17:08:18Z</dcterms:modified>
</cp:coreProperties>
</file>